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8" r:id="rId7"/>
    <p:sldId id="269" r:id="rId8"/>
    <p:sldId id="270" r:id="rId9"/>
    <p:sldId id="271" r:id="rId10"/>
    <p:sldId id="272" r:id="rId11"/>
    <p:sldId id="262" r:id="rId12"/>
    <p:sldId id="261" r:id="rId13"/>
    <p:sldId id="260" r:id="rId14"/>
    <p:sldId id="267" r:id="rId15"/>
    <p:sldId id="266" r:id="rId16"/>
    <p:sldId id="265" r:id="rId17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 2021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98592"/>
        <c:axId val="36400128"/>
      </c:barChart>
      <c:catAx>
        <c:axId val="36398592"/>
        <c:scaling>
          <c:orientation val="minMax"/>
        </c:scaling>
        <c:delete val="0"/>
        <c:axPos val="b"/>
        <c:majorTickMark val="out"/>
        <c:minorTickMark val="none"/>
        <c:tickLblPos val="nextTo"/>
        <c:crossAx val="36400128"/>
        <c:crosses val="autoZero"/>
        <c:auto val="1"/>
        <c:lblAlgn val="ctr"/>
        <c:lblOffset val="100"/>
        <c:noMultiLvlLbl val="0"/>
      </c:catAx>
      <c:valAx>
        <c:axId val="3640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9859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на 4 и 5</c:v>
                </c:pt>
                <c:pt idx="1">
                  <c:v>на 3,4,5</c:v>
                </c:pt>
                <c:pt idx="2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</c:v>
                </c:pt>
                <c:pt idx="1">
                  <c:v>64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русский язык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информатика</c:v>
                </c:pt>
                <c:pt idx="6">
                  <c:v>география</c:v>
                </c:pt>
                <c:pt idx="7">
                  <c:v>литература</c:v>
                </c:pt>
                <c:pt idx="8">
                  <c:v>обществознание</c:v>
                </c:pt>
                <c:pt idx="9">
                  <c:v>английский язык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русский язык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информатика</c:v>
                </c:pt>
                <c:pt idx="6">
                  <c:v>география</c:v>
                </c:pt>
                <c:pt idx="7">
                  <c:v>литература</c:v>
                </c:pt>
                <c:pt idx="8">
                  <c:v>обществознание</c:v>
                </c:pt>
                <c:pt idx="9">
                  <c:v>английский язык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9</c:v>
                </c:pt>
                <c:pt idx="1">
                  <c:v>6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8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русский язык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химия</c:v>
                </c:pt>
                <c:pt idx="5">
                  <c:v>информатика</c:v>
                </c:pt>
                <c:pt idx="6">
                  <c:v>география</c:v>
                </c:pt>
                <c:pt idx="7">
                  <c:v>литература</c:v>
                </c:pt>
                <c:pt idx="8">
                  <c:v>обществознание</c:v>
                </c:pt>
                <c:pt idx="9">
                  <c:v>английский язык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10</c:v>
                </c:pt>
                <c:pt idx="1">
                  <c:v>8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79744"/>
        <c:axId val="93281280"/>
      </c:barChart>
      <c:catAx>
        <c:axId val="9327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93281280"/>
        <c:crosses val="autoZero"/>
        <c:auto val="1"/>
        <c:lblAlgn val="ctr"/>
        <c:lblOffset val="100"/>
        <c:noMultiLvlLbl val="0"/>
      </c:catAx>
      <c:valAx>
        <c:axId val="9328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279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МКОУ СОШ ЗАТО Солнечный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информатика и ИКТ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литература</c:v>
                </c:pt>
                <c:pt idx="9">
                  <c:v>география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73.39</c:v>
                </c:pt>
                <c:pt idx="1">
                  <c:v>62.55</c:v>
                </c:pt>
                <c:pt idx="2">
                  <c:v>70.5</c:v>
                </c:pt>
                <c:pt idx="3">
                  <c:v>75</c:v>
                </c:pt>
                <c:pt idx="4">
                  <c:v>54.67</c:v>
                </c:pt>
                <c:pt idx="5">
                  <c:v>74.67</c:v>
                </c:pt>
                <c:pt idx="6">
                  <c:v>74</c:v>
                </c:pt>
                <c:pt idx="7">
                  <c:v>58</c:v>
                </c:pt>
                <c:pt idx="8">
                  <c:v>46</c:v>
                </c:pt>
                <c:pt idx="9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Тверская область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информатика и ИКТ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литература</c:v>
                </c:pt>
                <c:pt idx="9">
                  <c:v>география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71.02</c:v>
                </c:pt>
                <c:pt idx="1">
                  <c:v>55.2</c:v>
                </c:pt>
                <c:pt idx="2">
                  <c:v>54.23</c:v>
                </c:pt>
                <c:pt idx="3">
                  <c:v>61.99</c:v>
                </c:pt>
                <c:pt idx="4">
                  <c:v>62.22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информатика и ИКТ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литература</c:v>
                </c:pt>
                <c:pt idx="9">
                  <c:v>география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312512"/>
        <c:axId val="93314048"/>
      </c:barChart>
      <c:catAx>
        <c:axId val="93312512"/>
        <c:scaling>
          <c:orientation val="minMax"/>
        </c:scaling>
        <c:delete val="0"/>
        <c:axPos val="b"/>
        <c:majorTickMark val="out"/>
        <c:minorTickMark val="none"/>
        <c:tickLblPos val="nextTo"/>
        <c:crossAx val="93314048"/>
        <c:crosses val="autoZero"/>
        <c:auto val="1"/>
        <c:lblAlgn val="ctr"/>
        <c:lblOffset val="100"/>
        <c:noMultiLvlLbl val="0"/>
      </c:catAx>
      <c:valAx>
        <c:axId val="9331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312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 2021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 2022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74912"/>
        <c:axId val="66776448"/>
      </c:barChart>
      <c:catAx>
        <c:axId val="6677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66776448"/>
        <c:crosses val="autoZero"/>
        <c:auto val="1"/>
        <c:lblAlgn val="ctr"/>
        <c:lblOffset val="100"/>
        <c:noMultiLvlLbl val="0"/>
      </c:catAx>
      <c:valAx>
        <c:axId val="6677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77491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3.0831228624714786E-2"/>
          <c:w val="0.72334354039078452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3 класс 2021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 класс 2022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99776"/>
        <c:axId val="37105664"/>
      </c:barChart>
      <c:catAx>
        <c:axId val="3709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105664"/>
        <c:crosses val="autoZero"/>
        <c:auto val="1"/>
        <c:lblAlgn val="ctr"/>
        <c:lblOffset val="100"/>
        <c:noMultiLvlLbl val="0"/>
      </c:catAx>
      <c:valAx>
        <c:axId val="37105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09977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140225527364639E-2"/>
          <c:y val="5.8891555233659666E-2"/>
          <c:w val="0.72334354039078452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 2021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5класс 2022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37024"/>
        <c:axId val="37147008"/>
      </c:barChart>
      <c:catAx>
        <c:axId val="3713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147008"/>
        <c:crosses val="autoZero"/>
        <c:auto val="1"/>
        <c:lblAlgn val="ctr"/>
        <c:lblOffset val="100"/>
        <c:noMultiLvlLbl val="0"/>
      </c:catAx>
      <c:valAx>
        <c:axId val="3714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3702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967386021191799E-2"/>
          <c:y val="5.6085522572765181E-2"/>
          <c:w val="0.72334354039078452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класс 2021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6 класс 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Лист1!$A$2:$A$5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неуспевающие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неуспевающие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564416"/>
        <c:axId val="37565952"/>
      </c:barChart>
      <c:catAx>
        <c:axId val="3756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565952"/>
        <c:crosses val="autoZero"/>
        <c:auto val="1"/>
        <c:lblAlgn val="ctr"/>
        <c:lblOffset val="100"/>
        <c:noMultiLvlLbl val="0"/>
      </c:catAx>
      <c:valAx>
        <c:axId val="37565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6441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967386021191799E-2"/>
          <c:y val="5.6085522572765181E-2"/>
          <c:w val="0.72334354039078452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 класс 2021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7 класс 2022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Лист1!$A$2:$A$5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неуспевающие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отличники</c:v>
                </c:pt>
                <c:pt idx="1">
                  <c:v>хорошисты</c:v>
                </c:pt>
                <c:pt idx="2">
                  <c:v>неуспевающие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06144"/>
        <c:axId val="37607680"/>
      </c:barChart>
      <c:catAx>
        <c:axId val="3760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607680"/>
        <c:crosses val="autoZero"/>
        <c:auto val="1"/>
        <c:lblAlgn val="ctr"/>
        <c:lblOffset val="100"/>
        <c:noMultiLvlLbl val="0"/>
      </c:catAx>
      <c:valAx>
        <c:axId val="3760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60614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967386021191799E-2"/>
          <c:y val="5.6085522572765181E-2"/>
          <c:w val="0.72334354039078452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 2021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8  класс 2022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29312"/>
        <c:axId val="35639296"/>
      </c:barChart>
      <c:catAx>
        <c:axId val="356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639296"/>
        <c:crosses val="autoZero"/>
        <c:auto val="1"/>
        <c:lblAlgn val="ctr"/>
        <c:lblOffset val="100"/>
        <c:noMultiLvlLbl val="0"/>
      </c:catAx>
      <c:valAx>
        <c:axId val="3563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62931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967386021191799E-2"/>
          <c:y val="5.6085522572765181E-2"/>
          <c:w val="0.72334354039078452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класс 2021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10  класс 2022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отличники</c:v>
                </c:pt>
                <c:pt idx="1">
                  <c:v>хорошисты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11872"/>
        <c:axId val="37715328"/>
      </c:barChart>
      <c:catAx>
        <c:axId val="3771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715328"/>
        <c:crosses val="autoZero"/>
        <c:auto val="1"/>
        <c:lblAlgn val="ctr"/>
        <c:lblOffset val="100"/>
        <c:noMultiLvlLbl val="0"/>
      </c:catAx>
      <c:valAx>
        <c:axId val="3771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1187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 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10класс</c:v>
                </c:pt>
                <c:pt idx="8">
                  <c:v>11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64</c:v>
                </c:pt>
                <c:pt idx="1">
                  <c:v>58</c:v>
                </c:pt>
                <c:pt idx="2">
                  <c:v>56</c:v>
                </c:pt>
                <c:pt idx="3">
                  <c:v>50</c:v>
                </c:pt>
                <c:pt idx="4">
                  <c:v>50</c:v>
                </c:pt>
                <c:pt idx="5">
                  <c:v>65</c:v>
                </c:pt>
                <c:pt idx="6">
                  <c:v>50</c:v>
                </c:pt>
                <c:pt idx="7">
                  <c:v>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УО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2 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10класс</c:v>
                </c:pt>
                <c:pt idx="8">
                  <c:v>11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95</c:v>
                </c:pt>
                <c:pt idx="5">
                  <c:v>88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2 класс</c:v>
                </c:pt>
                <c:pt idx="1">
                  <c:v>3 класс</c:v>
                </c:pt>
                <c:pt idx="2">
                  <c:v>4 класс</c:v>
                </c:pt>
                <c:pt idx="3">
                  <c:v>5 класс</c:v>
                </c:pt>
                <c:pt idx="4">
                  <c:v>6 класс</c:v>
                </c:pt>
                <c:pt idx="5">
                  <c:v>7 класс</c:v>
                </c:pt>
                <c:pt idx="6">
                  <c:v>8 класс</c:v>
                </c:pt>
                <c:pt idx="7">
                  <c:v>10класс</c:v>
                </c:pt>
                <c:pt idx="8">
                  <c:v>11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88032"/>
        <c:axId val="84197376"/>
      </c:barChart>
      <c:catAx>
        <c:axId val="4978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84197376"/>
        <c:crosses val="autoZero"/>
        <c:auto val="1"/>
        <c:lblAlgn val="ctr"/>
        <c:lblOffset val="100"/>
        <c:noMultiLvlLbl val="0"/>
      </c:catAx>
      <c:valAx>
        <c:axId val="8419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788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0.43875</cdr:x>
      <cdr:y>0.57908</cdr:y>
    </cdr:from>
    <cdr:to>
      <cdr:x>0.6925</cdr:x>
      <cdr:y>0.91319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0744" y="2620888"/>
          <a:ext cx="2088232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u="sng" dirty="0" smtClean="0"/>
            <a:t>ОТЛИЧНИКИ</a:t>
          </a:r>
          <a:r>
            <a:rPr lang="ru-RU" sz="1600" b="1" dirty="0" smtClean="0"/>
            <a:t>:</a:t>
          </a:r>
        </a:p>
        <a:p xmlns:a="http://schemas.openxmlformats.org/drawingml/2006/main">
          <a:r>
            <a:rPr lang="ru-RU" sz="1600" b="1" dirty="0" smtClean="0"/>
            <a:t>Зубарев Андрей</a:t>
          </a:r>
        </a:p>
        <a:p xmlns:a="http://schemas.openxmlformats.org/drawingml/2006/main">
          <a:r>
            <a:rPr lang="ru-RU" sz="1600" b="1" dirty="0" smtClean="0"/>
            <a:t>КО-56 %</a:t>
          </a:r>
        </a:p>
        <a:p xmlns:a="http://schemas.openxmlformats.org/drawingml/2006/main">
          <a:r>
            <a:rPr lang="ru-RU" sz="1600" b="1" dirty="0" smtClean="0"/>
            <a:t>УО-100%</a:t>
          </a:r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0.4475</cdr:x>
      <cdr:y>0.30861</cdr:y>
    </cdr:from>
    <cdr:to>
      <cdr:x>0.80625</cdr:x>
      <cdr:y>0.84955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82752" y="1396752"/>
          <a:ext cx="2952328" cy="2448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u="sng" dirty="0" smtClean="0"/>
            <a:t>ОТЛИЧНИКИ</a:t>
          </a:r>
          <a:r>
            <a:rPr lang="ru-RU" sz="2000" b="1" dirty="0" smtClean="0"/>
            <a:t>:</a:t>
          </a:r>
        </a:p>
        <a:p xmlns:a="http://schemas.openxmlformats.org/drawingml/2006/main">
          <a:r>
            <a:rPr lang="ru-RU" sz="2000" b="1" dirty="0" smtClean="0"/>
            <a:t>Алексеев Ярослав</a:t>
          </a:r>
        </a:p>
        <a:p xmlns:a="http://schemas.openxmlformats.org/drawingml/2006/main">
          <a:r>
            <a:rPr lang="ru-RU" sz="2000" b="1" dirty="0" smtClean="0"/>
            <a:t>Барсуков Игорь</a:t>
          </a:r>
        </a:p>
        <a:p xmlns:a="http://schemas.openxmlformats.org/drawingml/2006/main">
          <a:r>
            <a:rPr lang="ru-RU" sz="2000" b="1" dirty="0" smtClean="0"/>
            <a:t>КО-50%</a:t>
          </a:r>
        </a:p>
        <a:p xmlns:a="http://schemas.openxmlformats.org/drawingml/2006/main">
          <a:r>
            <a:rPr lang="ru-RU" sz="2000" b="1" dirty="0" smtClean="0"/>
            <a:t>УО-100%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</cdr:x>
      <cdr:y>0.05405</cdr:y>
    </cdr:from>
    <cdr:to>
      <cdr:x>0.78875</cdr:x>
      <cdr:y>0.49953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38736" y="244624"/>
          <a:ext cx="2952369" cy="2016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u="sng" dirty="0" smtClean="0"/>
            <a:t>ОТЛИЧНИКИ</a:t>
          </a:r>
          <a:r>
            <a:rPr lang="ru-RU" sz="2000" b="1" dirty="0" smtClean="0"/>
            <a:t>:</a:t>
          </a:r>
        </a:p>
        <a:p xmlns:a="http://schemas.openxmlformats.org/drawingml/2006/main">
          <a:r>
            <a:rPr lang="ru-RU" sz="2000" b="1" dirty="0" err="1" smtClean="0"/>
            <a:t>Зимба</a:t>
          </a:r>
          <a:r>
            <a:rPr lang="ru-RU" sz="2000" b="1" dirty="0" smtClean="0"/>
            <a:t> Евгения</a:t>
          </a:r>
        </a:p>
        <a:p xmlns:a="http://schemas.openxmlformats.org/drawingml/2006/main">
          <a:r>
            <a:rPr lang="ru-RU" sz="2000" b="1" dirty="0" smtClean="0"/>
            <a:t>Хомякова Екатерина</a:t>
          </a:r>
        </a:p>
        <a:p xmlns:a="http://schemas.openxmlformats.org/drawingml/2006/main">
          <a:pPr marL="342900" indent="-342900">
            <a:buFontTx/>
            <a:buChar char="-"/>
          </a:pPr>
          <a:r>
            <a:rPr lang="ru-RU" sz="2000" b="1" dirty="0" smtClean="0"/>
            <a:t>КО-50</a:t>
          </a:r>
          <a:r>
            <a:rPr lang="ru-RU" sz="2000" b="1" dirty="0" smtClean="0"/>
            <a:t>%</a:t>
          </a:r>
        </a:p>
        <a:p xmlns:a="http://schemas.openxmlformats.org/drawingml/2006/main">
          <a:pPr marL="342900" indent="-342900">
            <a:buFontTx/>
            <a:buChar char="-"/>
          </a:pPr>
          <a:r>
            <a:rPr lang="ru-RU" sz="2000" b="1" dirty="0" smtClean="0"/>
            <a:t>УО-95%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</cdr:x>
      <cdr:y>0.06996</cdr:y>
    </cdr:from>
    <cdr:to>
      <cdr:x>0.78875</cdr:x>
      <cdr:y>0.51544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38736" y="316632"/>
          <a:ext cx="2952369" cy="2016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u="sng" dirty="0" smtClean="0"/>
            <a:t>ОТЛИЧНИКИ</a:t>
          </a:r>
          <a:r>
            <a:rPr lang="ru-RU" sz="2000" b="1" dirty="0" smtClean="0"/>
            <a:t>:</a:t>
          </a:r>
        </a:p>
        <a:p xmlns:a="http://schemas.openxmlformats.org/drawingml/2006/main">
          <a:r>
            <a:rPr lang="ru-RU" sz="2000" b="1" dirty="0" smtClean="0"/>
            <a:t>Морозова Дарья</a:t>
          </a:r>
        </a:p>
        <a:p xmlns:a="http://schemas.openxmlformats.org/drawingml/2006/main">
          <a:r>
            <a:rPr lang="ru-RU" sz="2000" b="1" dirty="0" smtClean="0"/>
            <a:t>Алексеева Евгения</a:t>
          </a:r>
        </a:p>
        <a:p xmlns:a="http://schemas.openxmlformats.org/drawingml/2006/main">
          <a:pPr marL="342900" indent="-342900">
            <a:buFontTx/>
            <a:buChar char="-"/>
          </a:pPr>
          <a:r>
            <a:rPr lang="ru-RU" sz="2000" b="1" dirty="0" smtClean="0"/>
            <a:t>КО-65</a:t>
          </a:r>
          <a:r>
            <a:rPr lang="ru-RU" sz="2000" b="1" dirty="0" smtClean="0"/>
            <a:t>%</a:t>
          </a:r>
        </a:p>
        <a:p xmlns:a="http://schemas.openxmlformats.org/drawingml/2006/main">
          <a:pPr marL="342900" indent="-342900">
            <a:buFontTx/>
            <a:buChar char="-"/>
          </a:pPr>
          <a:r>
            <a:rPr lang="ru-RU" sz="2000" b="1" dirty="0" smtClean="0"/>
            <a:t>УО-88%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0.4475</cdr:x>
      <cdr:y>0.55452</cdr:y>
    </cdr:from>
    <cdr:to>
      <cdr:x>0.80625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82752" y="2509739"/>
          <a:ext cx="2952328" cy="2016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КО-50 %</a:t>
          </a:r>
        </a:p>
        <a:p xmlns:a="http://schemas.openxmlformats.org/drawingml/2006/main">
          <a:r>
            <a:rPr lang="ru-RU" sz="2000" b="1" dirty="0" smtClean="0"/>
            <a:t>УО-100%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0.4475</cdr:x>
      <cdr:y>0.55452</cdr:y>
    </cdr:from>
    <cdr:to>
      <cdr:x>0.80625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82752" y="2509739"/>
          <a:ext cx="2952328" cy="2016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Отличники:</a:t>
          </a:r>
        </a:p>
        <a:p xmlns:a="http://schemas.openxmlformats.org/drawingml/2006/main">
          <a:r>
            <a:rPr lang="ru-RU" sz="2000" b="1" dirty="0" err="1" smtClean="0"/>
            <a:t>Хакельберг</a:t>
          </a:r>
          <a:r>
            <a:rPr lang="ru-RU" sz="2000" b="1" dirty="0" smtClean="0"/>
            <a:t> Виктория</a:t>
          </a:r>
        </a:p>
        <a:p xmlns:a="http://schemas.openxmlformats.org/drawingml/2006/main">
          <a:r>
            <a:rPr lang="ru-RU" sz="2000" b="1" dirty="0" smtClean="0"/>
            <a:t>-КО-55%</a:t>
          </a:r>
        </a:p>
        <a:p xmlns:a="http://schemas.openxmlformats.org/drawingml/2006/main">
          <a:r>
            <a:rPr lang="ru-RU" sz="2000" b="1" dirty="0" smtClean="0"/>
            <a:t>УО-100%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ИТОГОВ 2021</a:t>
            </a:r>
            <a:r>
              <a:rPr lang="en-US" dirty="0" smtClean="0"/>
              <a:t>/2022 </a:t>
            </a:r>
            <a:r>
              <a:rPr lang="ru-RU" dirty="0" smtClean="0"/>
              <a:t>УЧЕБНОГО ГОДА.</a:t>
            </a:r>
            <a:br>
              <a:rPr lang="ru-RU" dirty="0" smtClean="0"/>
            </a:br>
            <a:r>
              <a:rPr lang="ru-RU" dirty="0" smtClean="0"/>
              <a:t>Условия реализации образовательных программ в 2022</a:t>
            </a:r>
            <a:r>
              <a:rPr lang="en-US" dirty="0" smtClean="0"/>
              <a:t>/</a:t>
            </a:r>
            <a:r>
              <a:rPr lang="ru-RU" dirty="0" smtClean="0"/>
              <a:t>2023 учебном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9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Анализ образовательной деятельности в 2021/2022 учебном </a:t>
            </a:r>
            <a:r>
              <a:rPr lang="ru-RU" sz="2400" dirty="0" smtClean="0"/>
              <a:t>году</a:t>
            </a:r>
            <a:br>
              <a:rPr lang="ru-RU" sz="2400" dirty="0" smtClean="0"/>
            </a:br>
            <a:r>
              <a:rPr lang="ru-RU" sz="2400" dirty="0" smtClean="0"/>
              <a:t>10 класс  2022 (11 чел.)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6617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44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образовательной деятельности в 2021/2022 учебном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510807"/>
              </p:ext>
            </p:extLst>
          </p:nvPr>
        </p:nvGraphicFramePr>
        <p:xfrm>
          <a:off x="75557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74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образовательной деятельности в 2021/2022 учебном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3650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47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образовательной деятельности в 2021/2022 учебном </a:t>
            </a:r>
            <a:r>
              <a:rPr lang="ru-RU" dirty="0" smtClean="0"/>
              <a:t>году (ОГЭ)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3214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13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образовательной деятельности в 2021/2022 учебном </a:t>
            </a:r>
            <a:r>
              <a:rPr lang="ru-RU" dirty="0" smtClean="0"/>
              <a:t>году</a:t>
            </a:r>
            <a:r>
              <a:rPr lang="en-US" dirty="0" smtClean="0"/>
              <a:t>(</a:t>
            </a:r>
            <a:r>
              <a:rPr lang="ru-RU" dirty="0" smtClean="0"/>
              <a:t>ЕГЭ)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6726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60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8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педсовета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ru-RU" sz="4500" dirty="0" smtClean="0"/>
              <a:t>Анализ образовательной деятельности в 2021</a:t>
            </a:r>
            <a:r>
              <a:rPr lang="en-US" sz="4500" dirty="0" smtClean="0"/>
              <a:t>/</a:t>
            </a:r>
            <a:r>
              <a:rPr lang="ru-RU" sz="4500" dirty="0" smtClean="0"/>
              <a:t>2022 учебном году</a:t>
            </a:r>
          </a:p>
          <a:p>
            <a:pPr marL="514350" indent="-514350">
              <a:buAutoNum type="arabicPeriod"/>
            </a:pPr>
            <a:r>
              <a:rPr lang="ru-RU" sz="4500" dirty="0" smtClean="0"/>
              <a:t>Национальные цели и стратегические задачи в системе российского образования:</a:t>
            </a:r>
          </a:p>
          <a:p>
            <a:r>
              <a:rPr lang="ru-RU" sz="4500" dirty="0" smtClean="0"/>
              <a:t>Особенности идеологической воспитательной работы с детьми (внедрение в образовательный процесс государственной символики, «Разговоры о важном»)</a:t>
            </a:r>
          </a:p>
          <a:p>
            <a:r>
              <a:rPr lang="ru-RU" sz="4500" dirty="0" smtClean="0"/>
              <a:t>Внедрение федеральной государственной информационной системы «Моя школа»</a:t>
            </a:r>
          </a:p>
          <a:p>
            <a:pPr marL="0" indent="0">
              <a:buNone/>
            </a:pPr>
            <a:r>
              <a:rPr lang="ru-RU" sz="4500" dirty="0" smtClean="0"/>
              <a:t>3. Согласование изменений в ООП на 2022</a:t>
            </a:r>
            <a:r>
              <a:rPr lang="en-US" sz="4500" dirty="0" smtClean="0"/>
              <a:t>/</a:t>
            </a:r>
            <a:r>
              <a:rPr lang="ru-RU" sz="4500" dirty="0" smtClean="0"/>
              <a:t>2023 учебный год:</a:t>
            </a:r>
          </a:p>
          <a:p>
            <a:r>
              <a:rPr lang="ru-RU" sz="4500" dirty="0" smtClean="0"/>
              <a:t>Учебный план, план внеурочной деятельности, рабочие программы по предметам и курсам внеурочной деятельности, календарный учебный график;</a:t>
            </a:r>
          </a:p>
          <a:p>
            <a:r>
              <a:rPr lang="ru-RU" sz="4500" dirty="0" smtClean="0"/>
              <a:t>Рабочая программа воспитания, календарный план воспитательной работы в составе ООП</a:t>
            </a:r>
          </a:p>
          <a:p>
            <a:pPr marL="0" indent="0">
              <a:buNone/>
            </a:pPr>
            <a:r>
              <a:rPr lang="ru-RU" sz="4500" dirty="0" smtClean="0"/>
              <a:t>4. Согласование локальных актов школы</a:t>
            </a:r>
          </a:p>
          <a:p>
            <a:pPr marL="0" indent="0">
              <a:buNone/>
            </a:pPr>
            <a:r>
              <a:rPr lang="ru-RU" sz="4500" dirty="0" smtClean="0"/>
              <a:t>5. Утверждение ООП НОО и ООП ООО, разработанных в соответствии обновленных ФГОС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0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Анализ образовательной деятельности в 2021</a:t>
            </a:r>
            <a:r>
              <a:rPr lang="en-US" sz="3100" dirty="0"/>
              <a:t>/</a:t>
            </a:r>
            <a:r>
              <a:rPr lang="ru-RU" sz="3100" dirty="0"/>
              <a:t>2022 учебном </a:t>
            </a:r>
            <a:r>
              <a:rPr lang="ru-RU" sz="3100" dirty="0" smtClean="0"/>
              <a:t>году</a:t>
            </a:r>
            <a:br>
              <a:rPr lang="ru-RU" sz="3100" dirty="0" smtClean="0"/>
            </a:br>
            <a:r>
              <a:rPr lang="ru-RU" sz="3100" dirty="0" smtClean="0"/>
              <a:t>3 класс (22 человека)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4087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1920" y="4437112"/>
            <a:ext cx="19084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ОТЛИЧНИКИ</a:t>
            </a:r>
            <a:r>
              <a:rPr lang="ru-RU" b="1" dirty="0" smtClean="0"/>
              <a:t>:</a:t>
            </a:r>
          </a:p>
          <a:p>
            <a:r>
              <a:rPr lang="ru-RU" b="1" dirty="0" err="1" smtClean="0"/>
              <a:t>Брюнина</a:t>
            </a:r>
            <a:r>
              <a:rPr lang="ru-RU" b="1" dirty="0" smtClean="0"/>
              <a:t> Софья</a:t>
            </a:r>
          </a:p>
          <a:p>
            <a:r>
              <a:rPr lang="ru-RU" b="1" dirty="0" smtClean="0"/>
              <a:t>Федотова Ульяна</a:t>
            </a:r>
          </a:p>
          <a:p>
            <a:r>
              <a:rPr lang="ru-RU" b="1" dirty="0" smtClean="0"/>
              <a:t>КО-64%</a:t>
            </a:r>
          </a:p>
          <a:p>
            <a:r>
              <a:rPr lang="ru-RU" b="1" dirty="0" smtClean="0"/>
              <a:t>УО-100%</a:t>
            </a:r>
          </a:p>
        </p:txBody>
      </p:sp>
    </p:spTree>
    <p:extLst>
      <p:ext uri="{BB962C8B-B14F-4D97-AF65-F5344CB8AC3E}">
        <p14:creationId xmlns:p14="http://schemas.microsoft.com/office/powerpoint/2010/main" val="30659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Анализ образовательной деятельности в 2021</a:t>
            </a:r>
            <a:r>
              <a:rPr lang="en-US" sz="3100" dirty="0"/>
              <a:t>/</a:t>
            </a:r>
            <a:r>
              <a:rPr lang="ru-RU" sz="3100" dirty="0"/>
              <a:t>2022 учебном </a:t>
            </a:r>
            <a:r>
              <a:rPr lang="ru-RU" sz="3100" dirty="0" smtClean="0"/>
              <a:t>году</a:t>
            </a:r>
            <a:br>
              <a:rPr lang="ru-RU" sz="3100" dirty="0" smtClean="0"/>
            </a:br>
            <a:r>
              <a:rPr lang="ru-RU" sz="3100" dirty="0" smtClean="0"/>
              <a:t>3 класс (20 чел.)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9218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95936" y="4437112"/>
            <a:ext cx="21466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/>
              <a:t>ОТЛИЧНИКИ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Алёшин Константин</a:t>
            </a:r>
          </a:p>
          <a:p>
            <a:r>
              <a:rPr lang="ru-RU" dirty="0" smtClean="0"/>
              <a:t>Морозов Николай</a:t>
            </a:r>
          </a:p>
          <a:p>
            <a:r>
              <a:rPr lang="ru-RU" dirty="0" smtClean="0"/>
              <a:t>Внуков Сергей</a:t>
            </a:r>
          </a:p>
          <a:p>
            <a:r>
              <a:rPr lang="ru-RU" dirty="0" smtClean="0"/>
              <a:t>КО-58 %</a:t>
            </a:r>
          </a:p>
          <a:p>
            <a:r>
              <a:rPr lang="ru-RU" dirty="0" smtClean="0"/>
              <a:t>УО-100%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1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Анализ образовательной деятельности в 2021/2022 учебном </a:t>
            </a:r>
            <a:r>
              <a:rPr lang="ru-RU" sz="2400" dirty="0" smtClean="0"/>
              <a:t>году</a:t>
            </a:r>
            <a:br>
              <a:rPr lang="ru-RU" sz="2400" dirty="0" smtClean="0"/>
            </a:br>
            <a:r>
              <a:rPr lang="ru-RU" sz="2400" dirty="0" smtClean="0"/>
              <a:t>4 класс  2022(18 чел)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4358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65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Анализ образовательной деятельности в 2021/2022 учебном </a:t>
            </a:r>
            <a:r>
              <a:rPr lang="ru-RU" sz="2400" dirty="0" smtClean="0"/>
              <a:t>году</a:t>
            </a:r>
            <a:br>
              <a:rPr lang="ru-RU" sz="2400" dirty="0" smtClean="0"/>
            </a:br>
            <a:r>
              <a:rPr lang="ru-RU" sz="2400" dirty="0" smtClean="0"/>
              <a:t>5 класс  2022(18 чел.)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6727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31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Анализ образовательной деятельности в 2021/2022 учебном </a:t>
            </a:r>
            <a:r>
              <a:rPr lang="ru-RU" sz="2400" dirty="0" smtClean="0"/>
              <a:t>году</a:t>
            </a:r>
            <a:br>
              <a:rPr lang="ru-RU" sz="2400" dirty="0" smtClean="0"/>
            </a:br>
            <a:r>
              <a:rPr lang="ru-RU" sz="2400" dirty="0" smtClean="0"/>
              <a:t>6 класс  2022(22 чел.)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3991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126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Анализ образовательной деятельности в 2021/2022 учебном </a:t>
            </a:r>
            <a:r>
              <a:rPr lang="ru-RU" sz="2400" dirty="0" smtClean="0"/>
              <a:t>году</a:t>
            </a:r>
            <a:br>
              <a:rPr lang="ru-RU" sz="2400" dirty="0" smtClean="0"/>
            </a:br>
            <a:r>
              <a:rPr lang="ru-RU" sz="2400" dirty="0" smtClean="0"/>
              <a:t>7 класс  2022(22 чел.)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9341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3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Анализ образовательной деятельности в 2021/2022 учебном </a:t>
            </a:r>
            <a:r>
              <a:rPr lang="ru-RU" sz="2400" dirty="0" smtClean="0"/>
              <a:t>году</a:t>
            </a:r>
            <a:br>
              <a:rPr lang="ru-RU" sz="2400" dirty="0" smtClean="0"/>
            </a:br>
            <a:r>
              <a:rPr lang="ru-RU" sz="2400" dirty="0" smtClean="0"/>
              <a:t>8 класс  2022 (12 чел.)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1569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60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288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АНАЛИЗ ИТОГОВ 2021/2022 УЧЕБНОГО ГОДА. Условия реализации образовательных программ в 2022/2023 учебном году</vt:lpstr>
      <vt:lpstr>Повестка педсовета</vt:lpstr>
      <vt:lpstr>Анализ образовательной деятельности в 2021/2022 учебном году 3 класс (22 человека) </vt:lpstr>
      <vt:lpstr>Анализ образовательной деятельности в 2021/2022 учебном году 3 класс (20 чел.) </vt:lpstr>
      <vt:lpstr>Анализ образовательной деятельности в 2021/2022 учебном году 4 класс  2022(18 чел)</vt:lpstr>
      <vt:lpstr>Анализ образовательной деятельности в 2021/2022 учебном году 5 класс  2022(18 чел.)</vt:lpstr>
      <vt:lpstr>Анализ образовательной деятельности в 2021/2022 учебном году 6 класс  2022(22 чел.)</vt:lpstr>
      <vt:lpstr>Анализ образовательной деятельности в 2021/2022 учебном году 7 класс  2022(22 чел.)</vt:lpstr>
      <vt:lpstr>Анализ образовательной деятельности в 2021/2022 учебном году 8 класс  2022 (12 чел.)</vt:lpstr>
      <vt:lpstr>Анализ образовательной деятельности в 2021/2022 учебном году 10 класс  2022 (11 чел.)</vt:lpstr>
      <vt:lpstr>Анализ образовательной деятельности в 2021/2022 учебном году</vt:lpstr>
      <vt:lpstr>Анализ образовательной деятельности в 2021/2022 учебном году</vt:lpstr>
      <vt:lpstr>Анализ образовательной деятельности в 2021/2022 учебном году (ОГЭ)</vt:lpstr>
      <vt:lpstr>Анализ образовательной деятельности в 2021/2022 учебном году(ЕГЭ)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ИТОГОВ 2021/2022 УЧЕБНОГО ГОДА.Условия реализации образовательных программ в 2022/2023 учебном году</dc:title>
  <dc:creator>Учитель</dc:creator>
  <cp:lastModifiedBy>Свистакова М.Ю.</cp:lastModifiedBy>
  <cp:revision>32</cp:revision>
  <cp:lastPrinted>2022-08-17T09:34:11Z</cp:lastPrinted>
  <dcterms:created xsi:type="dcterms:W3CDTF">2022-08-15T07:40:32Z</dcterms:created>
  <dcterms:modified xsi:type="dcterms:W3CDTF">2022-11-09T13:16:05Z</dcterms:modified>
</cp:coreProperties>
</file>